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310" r:id="rId4"/>
    <p:sldId id="329" r:id="rId5"/>
    <p:sldId id="330" r:id="rId6"/>
    <p:sldId id="331" r:id="rId7"/>
    <p:sldId id="319" r:id="rId8"/>
    <p:sldId id="318" r:id="rId9"/>
    <p:sldId id="317" r:id="rId10"/>
    <p:sldId id="312" r:id="rId11"/>
    <p:sldId id="313" r:id="rId12"/>
    <p:sldId id="314" r:id="rId13"/>
    <p:sldId id="315" r:id="rId14"/>
    <p:sldId id="316" r:id="rId15"/>
    <p:sldId id="320" r:id="rId16"/>
    <p:sldId id="324" r:id="rId17"/>
    <p:sldId id="325" r:id="rId18"/>
    <p:sldId id="326" r:id="rId19"/>
    <p:sldId id="327" r:id="rId20"/>
    <p:sldId id="321" r:id="rId21"/>
    <p:sldId id="322" r:id="rId22"/>
    <p:sldId id="32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0" autoAdjust="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89D8E27-A096-4826-8994-DF97A77E27B1}" type="datetimeFigureOut">
              <a:rPr lang="en-US" smtClean="0"/>
              <a:pPr/>
              <a:t>3/9/2017</a:t>
            </a:fld>
            <a:endParaRPr lang="en-JM"/>
          </a:p>
        </p:txBody>
      </p:sp>
      <p:sp>
        <p:nvSpPr>
          <p:cNvPr id="19" name="Footer Placeholder 18"/>
          <p:cNvSpPr>
            <a:spLocks noGrp="1"/>
          </p:cNvSpPr>
          <p:nvPr>
            <p:ph type="ftr" sz="quarter" idx="11"/>
          </p:nvPr>
        </p:nvSpPr>
        <p:spPr/>
        <p:txBody>
          <a:bodyPr/>
          <a:lstStyle/>
          <a:p>
            <a:endParaRPr lang="en-JM"/>
          </a:p>
        </p:txBody>
      </p:sp>
      <p:sp>
        <p:nvSpPr>
          <p:cNvPr id="27" name="Slide Number Placeholder 26"/>
          <p:cNvSpPr>
            <a:spLocks noGrp="1"/>
          </p:cNvSpPr>
          <p:nvPr>
            <p:ph type="sldNum" sz="quarter" idx="12"/>
          </p:nvPr>
        </p:nvSpPr>
        <p:spPr/>
        <p:txBody>
          <a:bodyPr/>
          <a:lstStyle/>
          <a:p>
            <a:fld id="{E06783A2-78B3-4604-9E5F-EB43B11643ED}" type="slidenum">
              <a:rPr lang="en-JM" smtClean="0"/>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D8E27-A096-4826-8994-DF97A77E27B1}" type="datetimeFigureOut">
              <a:rPr lang="en-US" smtClean="0"/>
              <a:pPr/>
              <a:t>3/9/2017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D8E27-A096-4826-8994-DF97A77E27B1}" type="datetimeFigureOut">
              <a:rPr lang="en-US" smtClean="0"/>
              <a:pPr/>
              <a:t>3/9/2017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D8E27-A096-4826-8994-DF97A77E27B1}" type="datetimeFigureOut">
              <a:rPr lang="en-US" smtClean="0"/>
              <a:pPr/>
              <a:t>3/9/2017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9D8E27-A096-4826-8994-DF97A77E27B1}" type="datetimeFigureOut">
              <a:rPr lang="en-US" smtClean="0"/>
              <a:pPr/>
              <a:t>3/9/2017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9D8E27-A096-4826-8994-DF97A77E27B1}" type="datetimeFigureOut">
              <a:rPr lang="en-US" smtClean="0"/>
              <a:pPr/>
              <a:t>3/9/2017</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9D8E27-A096-4826-8994-DF97A77E27B1}" type="datetimeFigureOut">
              <a:rPr lang="en-US" smtClean="0"/>
              <a:pPr/>
              <a:t>3/9/2017</a:t>
            </a:fld>
            <a:endParaRPr lang="en-JM"/>
          </a:p>
        </p:txBody>
      </p:sp>
      <p:sp>
        <p:nvSpPr>
          <p:cNvPr id="8" name="Footer Placeholder 7"/>
          <p:cNvSpPr>
            <a:spLocks noGrp="1"/>
          </p:cNvSpPr>
          <p:nvPr>
            <p:ph type="ftr" sz="quarter" idx="11"/>
          </p:nvPr>
        </p:nvSpPr>
        <p:spPr/>
        <p:txBody>
          <a:bodyPr/>
          <a:lstStyle/>
          <a:p>
            <a:endParaRPr lang="en-JM"/>
          </a:p>
        </p:txBody>
      </p:sp>
      <p:sp>
        <p:nvSpPr>
          <p:cNvPr id="9" name="Slide Number Placeholder 8"/>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89D8E27-A096-4826-8994-DF97A77E27B1}" type="datetimeFigureOut">
              <a:rPr lang="en-US" smtClean="0"/>
              <a:pPr/>
              <a:t>3/9/2017</a:t>
            </a:fld>
            <a:endParaRPr lang="en-JM"/>
          </a:p>
        </p:txBody>
      </p:sp>
      <p:sp>
        <p:nvSpPr>
          <p:cNvPr id="8" name="Slide Number Placeholder 7"/>
          <p:cNvSpPr>
            <a:spLocks noGrp="1"/>
          </p:cNvSpPr>
          <p:nvPr>
            <p:ph type="sldNum" sz="quarter" idx="11"/>
          </p:nvPr>
        </p:nvSpPr>
        <p:spPr/>
        <p:txBody>
          <a:bodyPr/>
          <a:lstStyle/>
          <a:p>
            <a:fld id="{E06783A2-78B3-4604-9E5F-EB43B11643ED}" type="slidenum">
              <a:rPr lang="en-JM" smtClean="0"/>
              <a:pPr/>
              <a:t>‹#›</a:t>
            </a:fld>
            <a:endParaRPr lang="en-JM"/>
          </a:p>
        </p:txBody>
      </p:sp>
      <p:sp>
        <p:nvSpPr>
          <p:cNvPr id="9" name="Footer Placeholder 8"/>
          <p:cNvSpPr>
            <a:spLocks noGrp="1"/>
          </p:cNvSpPr>
          <p:nvPr>
            <p:ph type="ftr" sz="quarter" idx="12"/>
          </p:nvPr>
        </p:nvSpPr>
        <p:spPr/>
        <p:txBody>
          <a:bodyPr/>
          <a:lstStyle/>
          <a:p>
            <a:endParaRPr lang="en-JM"/>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D8E27-A096-4826-8994-DF97A77E27B1}" type="datetimeFigureOut">
              <a:rPr lang="en-US" smtClean="0"/>
              <a:pPr/>
              <a:t>3/9/2017</a:t>
            </a:fld>
            <a:endParaRPr lang="en-JM"/>
          </a:p>
        </p:txBody>
      </p:sp>
      <p:sp>
        <p:nvSpPr>
          <p:cNvPr id="3" name="Footer Placeholder 2"/>
          <p:cNvSpPr>
            <a:spLocks noGrp="1"/>
          </p:cNvSpPr>
          <p:nvPr>
            <p:ph type="ftr" sz="quarter" idx="11"/>
          </p:nvPr>
        </p:nvSpPr>
        <p:spPr/>
        <p:txBody>
          <a:bodyPr/>
          <a:lstStyle/>
          <a:p>
            <a:endParaRPr lang="en-JM"/>
          </a:p>
        </p:txBody>
      </p:sp>
      <p:sp>
        <p:nvSpPr>
          <p:cNvPr id="4" name="Slide Number Placeholder 3"/>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9D8E27-A096-4826-8994-DF97A77E27B1}" type="datetimeFigureOut">
              <a:rPr lang="en-US" smtClean="0"/>
              <a:pPr/>
              <a:t>3/9/2017</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a:xfrm>
            <a:off x="8156448" y="6422064"/>
            <a:ext cx="762000" cy="365125"/>
          </a:xfrm>
        </p:spPr>
        <p:txBody>
          <a:bodyPr/>
          <a:lstStyle/>
          <a:p>
            <a:fld id="{E06783A2-78B3-4604-9E5F-EB43B11643ED}" type="slidenum">
              <a:rPr lang="en-JM" smtClean="0"/>
              <a:pPr/>
              <a:t>‹#›</a:t>
            </a:fld>
            <a:endParaRPr lang="en-JM"/>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89D8E27-A096-4826-8994-DF97A77E27B1}" type="datetimeFigureOut">
              <a:rPr lang="en-US" smtClean="0"/>
              <a:pPr/>
              <a:t>3/9/2017</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E06783A2-78B3-4604-9E5F-EB43B11643ED}" type="slidenum">
              <a:rPr lang="en-JM" smtClean="0"/>
              <a:pPr/>
              <a:t>‹#›</a:t>
            </a:fld>
            <a:endParaRPr lang="en-JM"/>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89D8E27-A096-4826-8994-DF97A77E27B1}" type="datetimeFigureOut">
              <a:rPr lang="en-US" smtClean="0"/>
              <a:pPr/>
              <a:t>3/9/2017</a:t>
            </a:fld>
            <a:endParaRPr lang="en-JM"/>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JM"/>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06783A2-78B3-4604-9E5F-EB43B11643ED}" type="slidenum">
              <a:rPr lang="en-JM" smtClean="0"/>
              <a:pPr/>
              <a:t>‹#›</a:t>
            </a:fld>
            <a:endParaRPr lang="en-JM"/>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JM" b="1" dirty="0" smtClean="0"/>
              <a:t>What is Organising</a:t>
            </a:r>
            <a:endParaRPr lang="en-JM" b="1" dirty="0"/>
          </a:p>
        </p:txBody>
      </p:sp>
      <p:sp>
        <p:nvSpPr>
          <p:cNvPr id="3" name="Subtitle 2"/>
          <p:cNvSpPr>
            <a:spLocks noGrp="1"/>
          </p:cNvSpPr>
          <p:nvPr>
            <p:ph type="subTitle" idx="1"/>
          </p:nvPr>
        </p:nvSpPr>
        <p:spPr/>
        <p:txBody>
          <a:bodyPr/>
          <a:lstStyle/>
          <a:p>
            <a:r>
              <a:rPr lang="en-JM" dirty="0" smtClean="0"/>
              <a:t>Presenter: Clyde Stewart</a:t>
            </a:r>
            <a:endParaRPr lang="en-JM"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fontScale="92500"/>
          </a:bodyPr>
          <a:lstStyle/>
          <a:p>
            <a:r>
              <a:rPr lang="en-JM" b="1" dirty="0" smtClean="0"/>
              <a:t>Importance of the Organising Function</a:t>
            </a:r>
          </a:p>
          <a:p>
            <a:pPr lvl="1"/>
            <a:r>
              <a:rPr lang="en-JM" b="1" dirty="0" smtClean="0"/>
              <a:t>Clarifies authority -</a:t>
            </a:r>
            <a:r>
              <a:rPr lang="en-JM" dirty="0" smtClean="0"/>
              <a:t>  Organising helps in clarifying the role positions to every manager (status quo). This can be done by clarifying the powers to every manager and the way he/she has to exercise those powers should be clarified so that misuse of powers do not take place. Well defined jobs and responsibilities attached helps in bringing efficiency into managers working. This helps in increasing productivity.</a:t>
            </a:r>
            <a:endParaRPr lang="en-JM"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lnSpcReduction="10000"/>
          </a:bodyPr>
          <a:lstStyle/>
          <a:p>
            <a:r>
              <a:rPr lang="en-JM" b="1" dirty="0" smtClean="0"/>
              <a:t>Importance of the Organising Function</a:t>
            </a:r>
          </a:p>
          <a:p>
            <a:pPr lvl="1"/>
            <a:r>
              <a:rPr lang="en-JM" b="1" dirty="0" smtClean="0"/>
              <a:t>Co-ordination -</a:t>
            </a:r>
            <a:r>
              <a:rPr lang="en-JM" dirty="0" smtClean="0"/>
              <a:t> Organisation is a means of creating co-ordination among different departments of the enterprise. It creates clear cut relationships among positions and ensure mutual co-operation among individuals. Harmony of work is brought by higher level managers exercising their authority over interconnected activities of lower level manager.</a:t>
            </a:r>
            <a:endParaRPr lang="en-JM"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Importance of the Organising Function</a:t>
            </a:r>
          </a:p>
          <a:p>
            <a:pPr lvl="1"/>
            <a:r>
              <a:rPr lang="en-JM" dirty="0" smtClean="0"/>
              <a:t>It facilitates growth and creativity</a:t>
            </a:r>
          </a:p>
          <a:p>
            <a:pPr lvl="1"/>
            <a:r>
              <a:rPr lang="en-JM" dirty="0" smtClean="0"/>
              <a:t>It ensures optimum use of resources</a:t>
            </a:r>
          </a:p>
          <a:p>
            <a:pPr lvl="1"/>
            <a:r>
              <a:rPr lang="en-JM" dirty="0" smtClean="0"/>
              <a:t>Allows for development of personnel – under the process of organising delegation is practiced. A spin-off of this is the possibility of new techniques of work</a:t>
            </a:r>
          </a:p>
          <a:p>
            <a:pPr lvl="1"/>
            <a:endParaRPr lang="en-JM"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a:bodyPr>
          <a:lstStyle/>
          <a:p>
            <a:r>
              <a:rPr lang="en-JM" b="1" dirty="0" smtClean="0"/>
              <a:t>Steps in Organising</a:t>
            </a:r>
          </a:p>
          <a:p>
            <a:pPr lvl="1"/>
            <a:r>
              <a:rPr lang="en-JM" dirty="0" smtClean="0"/>
              <a:t>The process of organising consists of the following steps:</a:t>
            </a:r>
          </a:p>
          <a:p>
            <a:pPr lvl="2"/>
            <a:r>
              <a:rPr lang="en-JM" dirty="0" smtClean="0"/>
              <a:t>Determining and defining the activities required for the achieve­ment of organisational goals;</a:t>
            </a:r>
          </a:p>
          <a:p>
            <a:pPr lvl="2"/>
            <a:r>
              <a:rPr lang="en-JM" dirty="0" smtClean="0"/>
              <a:t>Grouping the activities into logical and convenient units;</a:t>
            </a:r>
          </a:p>
          <a:p>
            <a:pPr lvl="2"/>
            <a:r>
              <a:rPr lang="en-JM" dirty="0" smtClean="0"/>
              <a:t> Assigning the duties and activities to specific positions and people;</a:t>
            </a:r>
          </a:p>
          <a:p>
            <a:pPr>
              <a:buNone/>
            </a:pPr>
            <a:endParaRPr lang="en-JM" dirty="0" smtClean="0"/>
          </a:p>
          <a:p>
            <a:pPr lvl="1"/>
            <a:endParaRPr lang="en-JM"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a:bodyPr>
          <a:lstStyle/>
          <a:p>
            <a:r>
              <a:rPr lang="en-JM" b="1" dirty="0" smtClean="0"/>
              <a:t>Steps in Organising</a:t>
            </a:r>
          </a:p>
          <a:p>
            <a:pPr lvl="2"/>
            <a:r>
              <a:rPr lang="en-JM" dirty="0" smtClean="0"/>
              <a:t>Delegating authority to these positions and people;</a:t>
            </a:r>
          </a:p>
          <a:p>
            <a:pPr lvl="2"/>
            <a:r>
              <a:rPr lang="en-JM" dirty="0" smtClean="0"/>
              <a:t>Fixing responsibility for performance; and</a:t>
            </a:r>
          </a:p>
          <a:p>
            <a:pPr lvl="2"/>
            <a:r>
              <a:rPr lang="en-JM" dirty="0" smtClean="0"/>
              <a:t>Coordinating horizontal and vertical relationships throughout </a:t>
            </a:r>
            <a:br>
              <a:rPr lang="en-JM" dirty="0" smtClean="0"/>
            </a:br>
            <a:r>
              <a:rPr lang="en-JM" dirty="0" smtClean="0"/>
              <a:t>the organisations.</a:t>
            </a:r>
          </a:p>
          <a:p>
            <a:pPr lvl="1"/>
            <a:r>
              <a:rPr lang="en-JM" dirty="0" smtClean="0"/>
              <a:t>Thus, organising is the process by which the structure and allocation of jobs are determined.</a:t>
            </a:r>
          </a:p>
          <a:p>
            <a:endParaRPr lang="en-JM"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a:bodyPr>
          <a:lstStyle/>
          <a:p>
            <a:r>
              <a:rPr lang="en-JM" b="1" dirty="0" smtClean="0"/>
              <a:t>Effective Organising </a:t>
            </a:r>
          </a:p>
          <a:p>
            <a:pPr lvl="1"/>
            <a:r>
              <a:rPr lang="en-JM" dirty="0" smtClean="0"/>
              <a:t>This depends on the mastery of several important concepts:</a:t>
            </a:r>
          </a:p>
          <a:p>
            <a:pPr lvl="2"/>
            <a:r>
              <a:rPr lang="en-JM" dirty="0" smtClean="0"/>
              <a:t>Work specialisation</a:t>
            </a:r>
          </a:p>
          <a:p>
            <a:pPr lvl="2"/>
            <a:r>
              <a:rPr lang="en-JM" dirty="0" smtClean="0"/>
              <a:t>Chain of command </a:t>
            </a:r>
          </a:p>
          <a:p>
            <a:pPr lvl="2"/>
            <a:r>
              <a:rPr lang="en-JM" dirty="0" smtClean="0"/>
              <a:t>Authority</a:t>
            </a:r>
          </a:p>
          <a:p>
            <a:pPr lvl="2"/>
            <a:r>
              <a:rPr lang="en-JM" dirty="0" smtClean="0"/>
              <a:t>Delegation</a:t>
            </a:r>
          </a:p>
          <a:p>
            <a:pPr lvl="2"/>
            <a:r>
              <a:rPr lang="en-JM" dirty="0" smtClean="0"/>
              <a:t>Span of control</a:t>
            </a:r>
          </a:p>
          <a:p>
            <a:pPr lvl="2"/>
            <a:r>
              <a:rPr lang="en-JM" dirty="0" smtClean="0"/>
              <a:t>Centralisation versus decentralisation.</a:t>
            </a:r>
            <a:endParaRPr lang="en-JM"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a:bodyPr>
          <a:lstStyle/>
          <a:p>
            <a:r>
              <a:rPr lang="en-JM" b="1" dirty="0" smtClean="0"/>
              <a:t>Effective Organising </a:t>
            </a:r>
          </a:p>
          <a:p>
            <a:pPr lvl="1"/>
            <a:r>
              <a:rPr lang="en-JM" dirty="0" smtClean="0"/>
              <a:t>This depends on the mastery of several important concepts:</a:t>
            </a:r>
          </a:p>
          <a:p>
            <a:pPr lvl="2">
              <a:buNone/>
            </a:pPr>
            <a:r>
              <a:rPr lang="en-JM" b="1" dirty="0" smtClean="0"/>
              <a:t>1. Work Specialisation: </a:t>
            </a:r>
            <a:r>
              <a:rPr lang="en-JM" dirty="0" smtClean="0"/>
              <a:t>sometimes called division of labour, is the degree to which organisational tasks are divided into separate jobs. Employees within each department perform only the tasks related to their specialised function</a:t>
            </a:r>
          </a:p>
          <a:p>
            <a:pPr lvl="2"/>
            <a:endParaRPr lang="en-JM"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Effective Organising </a:t>
            </a:r>
          </a:p>
          <a:p>
            <a:pPr lvl="1"/>
            <a:r>
              <a:rPr lang="en-JM" dirty="0" smtClean="0"/>
              <a:t>This depends on the mastery of several important concepts:</a:t>
            </a:r>
          </a:p>
          <a:p>
            <a:pPr lvl="2">
              <a:buNone/>
            </a:pPr>
            <a:r>
              <a:rPr lang="en-JM" dirty="0" smtClean="0"/>
              <a:t>2. The </a:t>
            </a:r>
            <a:r>
              <a:rPr lang="en-JM" b="1" dirty="0" smtClean="0"/>
              <a:t>Chain of Command - </a:t>
            </a:r>
            <a:r>
              <a:rPr lang="en-JM" dirty="0" smtClean="0"/>
              <a:t>is an unbroken line of authority that links all persons in an organisation and defines who reports to whom.</a:t>
            </a:r>
          </a:p>
          <a:p>
            <a:endParaRPr lang="en-JM"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Effective Organising </a:t>
            </a:r>
          </a:p>
          <a:p>
            <a:pPr lvl="1"/>
            <a:r>
              <a:rPr lang="en-JM" dirty="0" smtClean="0"/>
              <a:t>This depends on the mastery of several important concepts:</a:t>
            </a:r>
          </a:p>
          <a:p>
            <a:pPr lvl="2">
              <a:buNone/>
            </a:pPr>
            <a:r>
              <a:rPr lang="en-JM" b="1" dirty="0" smtClean="0"/>
              <a:t>3. Authority - </a:t>
            </a:r>
            <a:r>
              <a:rPr lang="en-JM" dirty="0" smtClean="0"/>
              <a:t> is the right in a position to exercise discretion in making decisions affecting others.</a:t>
            </a:r>
          </a:p>
          <a:p>
            <a:endParaRPr lang="en-JM"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Effective Organising </a:t>
            </a:r>
          </a:p>
          <a:p>
            <a:pPr lvl="1"/>
            <a:r>
              <a:rPr lang="en-JM" dirty="0" smtClean="0"/>
              <a:t>This depends on the mastery of several important concepts:</a:t>
            </a:r>
          </a:p>
          <a:p>
            <a:pPr lvl="2">
              <a:buNone/>
            </a:pPr>
            <a:r>
              <a:rPr lang="en-JM" dirty="0" smtClean="0"/>
              <a:t>4. The </a:t>
            </a:r>
            <a:r>
              <a:rPr lang="en-JM" b="1" dirty="0" smtClean="0"/>
              <a:t>Span of Control</a:t>
            </a:r>
            <a:r>
              <a:rPr lang="en-JM" dirty="0" smtClean="0"/>
              <a:t> is defined as the number of subordinates/direct reports that a supervisor can manage.</a:t>
            </a:r>
          </a:p>
          <a:p>
            <a:endParaRPr lang="en-JM"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b="1" dirty="0"/>
          </a:p>
        </p:txBody>
      </p:sp>
      <p:sp>
        <p:nvSpPr>
          <p:cNvPr id="3" name="Content Placeholder 2"/>
          <p:cNvSpPr>
            <a:spLocks noGrp="1"/>
          </p:cNvSpPr>
          <p:nvPr>
            <p:ph idx="1"/>
          </p:nvPr>
        </p:nvSpPr>
        <p:spPr/>
        <p:txBody>
          <a:bodyPr>
            <a:normAutofit/>
          </a:bodyPr>
          <a:lstStyle/>
          <a:p>
            <a:r>
              <a:rPr lang="en-JM" b="1" dirty="0" smtClean="0">
                <a:solidFill>
                  <a:schemeClr val="tx1">
                    <a:lumMod val="75000"/>
                    <a:lumOff val="25000"/>
                  </a:schemeClr>
                </a:solidFill>
              </a:rPr>
              <a:t>Objectives of the Session</a:t>
            </a:r>
          </a:p>
          <a:p>
            <a:pPr lvl="1"/>
            <a:r>
              <a:rPr lang="en-JM" dirty="0" smtClean="0">
                <a:solidFill>
                  <a:schemeClr val="tx1">
                    <a:lumMod val="75000"/>
                    <a:lumOff val="25000"/>
                  </a:schemeClr>
                </a:solidFill>
              </a:rPr>
              <a:t>At the end of the session participants should be able to: </a:t>
            </a:r>
          </a:p>
          <a:p>
            <a:pPr lvl="2"/>
            <a:r>
              <a:rPr lang="en-JM" dirty="0" smtClean="0">
                <a:solidFill>
                  <a:schemeClr val="tx1">
                    <a:lumMod val="75000"/>
                    <a:lumOff val="25000"/>
                  </a:schemeClr>
                </a:solidFill>
              </a:rPr>
              <a:t>Define the term organising</a:t>
            </a:r>
          </a:p>
          <a:p>
            <a:pPr lvl="2"/>
            <a:r>
              <a:rPr lang="en-JM" dirty="0" smtClean="0">
                <a:solidFill>
                  <a:schemeClr val="tx1">
                    <a:lumMod val="75000"/>
                    <a:lumOff val="25000"/>
                  </a:schemeClr>
                </a:solidFill>
              </a:rPr>
              <a:t>Discuss the importance of organising</a:t>
            </a:r>
          </a:p>
          <a:p>
            <a:pPr lvl="2"/>
            <a:r>
              <a:rPr lang="en-JM" dirty="0" smtClean="0">
                <a:solidFill>
                  <a:schemeClr val="tx1">
                    <a:lumMod val="75000"/>
                    <a:lumOff val="25000"/>
                  </a:schemeClr>
                </a:solidFill>
              </a:rPr>
              <a:t>Identify the steps involved in organising</a:t>
            </a:r>
          </a:p>
          <a:p>
            <a:pPr lvl="2"/>
            <a:r>
              <a:rPr lang="en-JM" dirty="0" smtClean="0">
                <a:solidFill>
                  <a:schemeClr val="tx1">
                    <a:lumMod val="75000"/>
                    <a:lumOff val="25000"/>
                  </a:schemeClr>
                </a:solidFill>
              </a:rPr>
              <a:t>Explore concepts that must be mastered to effectively engage in organising.</a:t>
            </a:r>
          </a:p>
          <a:p>
            <a:pPr lvl="2">
              <a:buNone/>
            </a:pPr>
            <a:endParaRPr lang="en-JM" dirty="0" smtClean="0">
              <a:solidFill>
                <a:schemeClr val="tx1">
                  <a:lumMod val="75000"/>
                  <a:lumOff val="25000"/>
                </a:schemeClr>
              </a:solidFill>
            </a:endParaRPr>
          </a:p>
          <a:p>
            <a:pPr lvl="2"/>
            <a:endParaRPr lang="en-JM" dirty="0" smtClean="0">
              <a:solidFill>
                <a:schemeClr val="tx1">
                  <a:lumMod val="75000"/>
                  <a:lumOff val="25000"/>
                </a:schemeClr>
              </a:solidFill>
            </a:endParaRPr>
          </a:p>
          <a:p>
            <a:pPr lvl="2"/>
            <a:endParaRPr lang="en-JM" dirty="0">
              <a:solidFill>
                <a:schemeClr val="tx1">
                  <a:lumMod val="75000"/>
                  <a:lumOff val="25000"/>
                </a:schemeClr>
              </a:solidFill>
            </a:endParaRPr>
          </a:p>
          <a:p>
            <a:pPr lvl="2"/>
            <a:endParaRPr lang="en-JM" dirty="0" smtClean="0">
              <a:solidFill>
                <a:schemeClr val="tx1">
                  <a:lumMod val="75000"/>
                  <a:lumOff val="25000"/>
                </a:schemeClr>
              </a:solidFill>
            </a:endParaRPr>
          </a:p>
          <a:p>
            <a:pPr lvl="5"/>
            <a:endParaRPr lang="en-JM" dirty="0">
              <a:solidFill>
                <a:schemeClr val="tx1">
                  <a:lumMod val="75000"/>
                  <a:lumOff val="25000"/>
                </a:schemeClr>
              </a:solidFill>
            </a:endParaRPr>
          </a:p>
          <a:p>
            <a:pPr lvl="8"/>
            <a:endParaRPr lang="en-JM" dirty="0" smtClean="0">
              <a:solidFill>
                <a:schemeClr val="tx1">
                  <a:lumMod val="75000"/>
                  <a:lumOff val="25000"/>
                </a:schemeClr>
              </a:solidFill>
            </a:endParaRPr>
          </a:p>
          <a:p>
            <a:pPr lvl="8"/>
            <a:endParaRPr lang="en-JM" dirty="0" smtClean="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a:bodyPr>
          <a:lstStyle/>
          <a:p>
            <a:r>
              <a:rPr lang="en-JM" b="1" dirty="0" smtClean="0"/>
              <a:t>Effective Organising </a:t>
            </a:r>
          </a:p>
          <a:p>
            <a:pPr lvl="1"/>
            <a:r>
              <a:rPr lang="en-JM" dirty="0" smtClean="0"/>
              <a:t>This depends on the mastery of several important concepts:</a:t>
            </a:r>
          </a:p>
          <a:p>
            <a:pPr lvl="2">
              <a:buNone/>
            </a:pPr>
            <a:r>
              <a:rPr lang="en-JM" b="1" dirty="0" smtClean="0"/>
              <a:t>5. Delegation of Authority - </a:t>
            </a:r>
            <a:r>
              <a:rPr lang="en-JM" dirty="0" smtClean="0"/>
              <a:t>is when a superior gives a subordinate/direct reports the discretion to make certain decisions. The process includes determining the results to be achieved, assigning tasks, delegating authority and holding the person responsible for results.</a:t>
            </a:r>
          </a:p>
          <a:p>
            <a:endParaRPr lang="en-JM"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Effective Organising </a:t>
            </a:r>
          </a:p>
          <a:p>
            <a:pPr lvl="1"/>
            <a:r>
              <a:rPr lang="en-JM" dirty="0" smtClean="0"/>
              <a:t>This depends on the mastery of several important concepts:</a:t>
            </a:r>
          </a:p>
          <a:p>
            <a:pPr lvl="2">
              <a:buNone/>
            </a:pPr>
            <a:r>
              <a:rPr lang="en-JM" b="1" dirty="0" smtClean="0"/>
              <a:t>6. Centralisation -</a:t>
            </a:r>
            <a:r>
              <a:rPr lang="en-JM" dirty="0" smtClean="0"/>
              <a:t> is the concentration of authority. This could be geographic concentration, departmental or general tendency to restrict delegation.</a:t>
            </a:r>
          </a:p>
          <a:p>
            <a:endParaRPr lang="en-JM"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Effective Organising </a:t>
            </a:r>
          </a:p>
          <a:p>
            <a:pPr lvl="1"/>
            <a:r>
              <a:rPr lang="en-JM" dirty="0" smtClean="0"/>
              <a:t>This depends on the mastery of several important concepts:</a:t>
            </a:r>
          </a:p>
          <a:p>
            <a:pPr lvl="2">
              <a:buNone/>
            </a:pPr>
            <a:r>
              <a:rPr lang="en-JM" b="1" dirty="0" smtClean="0"/>
              <a:t>7. Decentralisation - </a:t>
            </a:r>
            <a:r>
              <a:rPr lang="en-JM" dirty="0" smtClean="0"/>
              <a:t> is the tendency to disperse the decision making authority.</a:t>
            </a:r>
          </a:p>
          <a:p>
            <a:pPr lvl="2"/>
            <a:endParaRPr lang="en-JM"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b="1" dirty="0"/>
          </a:p>
        </p:txBody>
      </p:sp>
      <p:sp>
        <p:nvSpPr>
          <p:cNvPr id="3" name="Content Placeholder 2"/>
          <p:cNvSpPr>
            <a:spLocks noGrp="1"/>
          </p:cNvSpPr>
          <p:nvPr>
            <p:ph idx="1"/>
          </p:nvPr>
        </p:nvSpPr>
        <p:spPr/>
        <p:txBody>
          <a:bodyPr>
            <a:normAutofit lnSpcReduction="10000"/>
          </a:bodyPr>
          <a:lstStyle/>
          <a:p>
            <a:r>
              <a:rPr lang="en-JM" sz="3500" b="1" dirty="0" smtClean="0"/>
              <a:t>What is Organising?</a:t>
            </a:r>
          </a:p>
          <a:p>
            <a:pPr lvl="1"/>
            <a:r>
              <a:rPr lang="en-JM" dirty="0" smtClean="0"/>
              <a:t>Organising is the process of defining and grouping the activities of the enterprise and establishing the authority relationships among them.</a:t>
            </a:r>
            <a:r>
              <a:rPr lang="en-JM" sz="1200" b="1" dirty="0" smtClean="0"/>
              <a:t>  </a:t>
            </a:r>
            <a:r>
              <a:rPr lang="en-JM" dirty="0" smtClean="0"/>
              <a:t>Organising is the process of identifying and grouping the work to be performed, defining and delegating responsibility and authority and establishing relationships for the purpose of enabling people to work most effectively together in accomplishing objectives</a:t>
            </a:r>
            <a:r>
              <a:rPr lang="en-JM" sz="1400" dirty="0" smtClean="0"/>
              <a:t>.  </a:t>
            </a:r>
            <a:r>
              <a:rPr lang="en-JM" sz="1400" b="1" dirty="0" smtClean="0"/>
              <a:t>Louis Allen</a:t>
            </a:r>
            <a:r>
              <a:rPr lang="en-JM" sz="1400" dirty="0" smtClean="0"/>
              <a:t>,</a:t>
            </a:r>
            <a:endParaRPr lang="en-JM"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normAutofit/>
          </a:bodyPr>
          <a:lstStyle/>
          <a:p>
            <a:pPr fontAlgn="base"/>
            <a:r>
              <a:rPr lang="en-JM" sz="3200" b="1" dirty="0" smtClean="0"/>
              <a:t>What is Organising?</a:t>
            </a:r>
          </a:p>
          <a:p>
            <a:pPr lvl="1" fontAlgn="base"/>
            <a:r>
              <a:rPr lang="en-JM" dirty="0" smtClean="0"/>
              <a:t>Organising </a:t>
            </a:r>
            <a:r>
              <a:rPr lang="en-JM" dirty="0" smtClean="0"/>
              <a:t>can be defined as the process by which the established plans are moved closer to realisation.</a:t>
            </a:r>
            <a:endParaRPr lang="en-JM" b="1" dirty="0" smtClean="0"/>
          </a:p>
          <a:p>
            <a:pPr lvl="2" fontAlgn="base"/>
            <a:r>
              <a:rPr lang="en-JM" dirty="0" smtClean="0"/>
              <a:t>This means having  (1) a organisational structure  (authority levels)  with a good division of functions and tasks is of crucial importance (2) Employees in their right positions (3) Availability of materials ((4) Technology/tools  and (5) Sufficient capital and training employees for efficiency.</a:t>
            </a:r>
            <a:endParaRPr lang="en-JM"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dirty="0" smtClean="0"/>
              <a:t>The Purpose of Organising</a:t>
            </a:r>
          </a:p>
          <a:p>
            <a:pPr lvl="1"/>
            <a:r>
              <a:rPr lang="en-JM" dirty="0" smtClean="0"/>
              <a:t>Aids to management</a:t>
            </a:r>
          </a:p>
          <a:p>
            <a:pPr lvl="1"/>
            <a:r>
              <a:rPr lang="en-JM" dirty="0" smtClean="0"/>
              <a:t>It facilitates growth and creativity</a:t>
            </a:r>
          </a:p>
          <a:p>
            <a:pPr lvl="1"/>
            <a:r>
              <a:rPr lang="en-JM" dirty="0" smtClean="0"/>
              <a:t> It ensures optimum use of resources</a:t>
            </a:r>
          </a:p>
          <a:p>
            <a:pPr lvl="1"/>
            <a:r>
              <a:rPr lang="en-JM" dirty="0" smtClean="0"/>
              <a:t>Establishes relationship among individual groups</a:t>
            </a:r>
          </a:p>
          <a:p>
            <a:pPr lvl="1"/>
            <a:r>
              <a:rPr lang="en-JM" dirty="0" smtClean="0"/>
              <a:t>Clusters jobs into units</a:t>
            </a:r>
          </a:p>
          <a:p>
            <a:pPr lvl="1"/>
            <a:r>
              <a:rPr lang="en-JM" dirty="0" smtClean="0"/>
              <a:t>Organising is a coordinating function</a:t>
            </a:r>
            <a:endParaRPr lang="en-JM"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dirty="0" smtClean="0"/>
              <a:t>The Nature of Organising</a:t>
            </a:r>
          </a:p>
          <a:p>
            <a:pPr lvl="1"/>
            <a:r>
              <a:rPr lang="en-JM" dirty="0" smtClean="0"/>
              <a:t>Task identification</a:t>
            </a:r>
          </a:p>
          <a:p>
            <a:pPr lvl="1"/>
            <a:r>
              <a:rPr lang="en-JM" dirty="0" smtClean="0"/>
              <a:t>Grouping the activities</a:t>
            </a:r>
          </a:p>
          <a:p>
            <a:pPr lvl="1"/>
            <a:r>
              <a:rPr lang="en-JM" dirty="0" smtClean="0"/>
              <a:t>Delegation of authority</a:t>
            </a:r>
          </a:p>
          <a:p>
            <a:pPr lvl="1"/>
            <a:r>
              <a:rPr lang="en-JM" dirty="0" smtClean="0"/>
              <a:t>Coordination</a:t>
            </a:r>
            <a:endParaRPr lang="en-JM"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Elements of Organising</a:t>
            </a:r>
          </a:p>
          <a:p>
            <a:pPr lvl="1"/>
            <a:r>
              <a:rPr lang="en-JM" b="1" i="1" dirty="0" smtClean="0"/>
              <a:t>Organising</a:t>
            </a:r>
            <a:r>
              <a:rPr lang="en-JM" dirty="0" smtClean="0"/>
              <a:t> is the function of management which follows planning. It is a function in which the synchronisation </a:t>
            </a:r>
            <a:r>
              <a:rPr lang="en-JM" i="1" dirty="0" smtClean="0"/>
              <a:t>(the coordination of events to operate a system in unison</a:t>
            </a:r>
            <a:r>
              <a:rPr lang="en-JM" dirty="0" smtClean="0"/>
              <a:t>) (and combination of human, physical and financial resources takes place. </a:t>
            </a:r>
            <a:r>
              <a:rPr lang="en-JM" b="1" i="1" dirty="0" smtClean="0"/>
              <a:t>All the three resources are important to get results</a:t>
            </a:r>
            <a:endParaRPr lang="en-JM"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Importance of the Organising Function</a:t>
            </a:r>
          </a:p>
          <a:p>
            <a:pPr lvl="1"/>
            <a:r>
              <a:rPr lang="en-JM" b="1" dirty="0" smtClean="0"/>
              <a:t>Specialisation -</a:t>
            </a:r>
            <a:r>
              <a:rPr lang="en-JM" dirty="0" smtClean="0"/>
              <a:t> Organising allows for work to be divided into units and departments. This division of work is helping in bringing specialisation in various activities of concern.</a:t>
            </a:r>
          </a:p>
          <a:p>
            <a:pPr lvl="1"/>
            <a:endParaRPr lang="en-JM" dirty="0" smtClean="0"/>
          </a:p>
          <a:p>
            <a:pPr lvl="1"/>
            <a:endParaRPr lang="en-JM"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What is Organising</a:t>
            </a:r>
            <a:endParaRPr lang="en-JM" dirty="0"/>
          </a:p>
        </p:txBody>
      </p:sp>
      <p:sp>
        <p:nvSpPr>
          <p:cNvPr id="3" name="Content Placeholder 2"/>
          <p:cNvSpPr>
            <a:spLocks noGrp="1"/>
          </p:cNvSpPr>
          <p:nvPr>
            <p:ph idx="1"/>
          </p:nvPr>
        </p:nvSpPr>
        <p:spPr/>
        <p:txBody>
          <a:bodyPr/>
          <a:lstStyle/>
          <a:p>
            <a:r>
              <a:rPr lang="en-JM" b="1" dirty="0" smtClean="0"/>
              <a:t>Importance of the Organising Function</a:t>
            </a:r>
          </a:p>
          <a:p>
            <a:pPr lvl="1"/>
            <a:r>
              <a:rPr lang="en-JM" b="1" dirty="0" smtClean="0"/>
              <a:t>Well defined jobs -</a:t>
            </a:r>
            <a:r>
              <a:rPr lang="en-JM" dirty="0" smtClean="0"/>
              <a:t> Organising helps in putting right people on right job which can be done by selecting people for various departments according to their qualifications, skill and experience. This is helping in defining the jobs properly which clarifies the role of every person.</a:t>
            </a:r>
            <a:endParaRPr lang="en-JM"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1228</TotalTime>
  <Words>628</Words>
  <Application>Microsoft Office PowerPoint</Application>
  <PresentationFormat>On-screen Show (4:3)</PresentationFormat>
  <Paragraphs>104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Technic</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lpstr>What is Organising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Process</dc:title>
  <dc:creator>clyde stewart</dc:creator>
  <cp:lastModifiedBy>clyde stewart</cp:lastModifiedBy>
  <cp:revision>80</cp:revision>
  <dcterms:created xsi:type="dcterms:W3CDTF">2015-09-24T02:29:42Z</dcterms:created>
  <dcterms:modified xsi:type="dcterms:W3CDTF">2017-03-10T05:14:35Z</dcterms:modified>
</cp:coreProperties>
</file>